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68" r:id="rId3"/>
    <p:sldId id="261" r:id="rId4"/>
    <p:sldId id="276" r:id="rId5"/>
    <p:sldId id="277" r:id="rId6"/>
    <p:sldId id="281" r:id="rId7"/>
    <p:sldId id="270" r:id="rId8"/>
    <p:sldId id="262" r:id="rId9"/>
    <p:sldId id="267" r:id="rId10"/>
    <p:sldId id="278" r:id="rId11"/>
    <p:sldId id="273" r:id="rId12"/>
    <p:sldId id="271" r:id="rId13"/>
    <p:sldId id="272" r:id="rId14"/>
    <p:sldId id="260" r:id="rId15"/>
    <p:sldId id="266" r:id="rId16"/>
    <p:sldId id="263" r:id="rId17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D5498-8447-4AFC-B47F-6DB8292F191C}" type="datetimeFigureOut">
              <a:rPr lang="de-DE" smtClean="0"/>
              <a:t>12.04.2023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DB73C-F074-4C00-948C-42AB865C202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599685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D5498-8447-4AFC-B47F-6DB8292F191C}" type="datetimeFigureOut">
              <a:rPr lang="de-DE" smtClean="0"/>
              <a:t>12.04.2023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DB73C-F074-4C00-948C-42AB865C202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796766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D5498-8447-4AFC-B47F-6DB8292F191C}" type="datetimeFigureOut">
              <a:rPr lang="de-DE" smtClean="0"/>
              <a:t>12.04.2023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DB73C-F074-4C00-948C-42AB865C202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440139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D5498-8447-4AFC-B47F-6DB8292F191C}" type="datetimeFigureOut">
              <a:rPr lang="de-DE" smtClean="0"/>
              <a:t>12.04.2023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DB73C-F074-4C00-948C-42AB865C202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94180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D5498-8447-4AFC-B47F-6DB8292F191C}" type="datetimeFigureOut">
              <a:rPr lang="de-DE" smtClean="0"/>
              <a:t>12.04.2023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DB73C-F074-4C00-948C-42AB865C202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551589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D5498-8447-4AFC-B47F-6DB8292F191C}" type="datetimeFigureOut">
              <a:rPr lang="de-DE" smtClean="0"/>
              <a:t>12.04.2023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DB73C-F074-4C00-948C-42AB865C202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310295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D5498-8447-4AFC-B47F-6DB8292F191C}" type="datetimeFigureOut">
              <a:rPr lang="de-DE" smtClean="0"/>
              <a:t>12.04.2023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DB73C-F074-4C00-948C-42AB865C202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115358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D5498-8447-4AFC-B47F-6DB8292F191C}" type="datetimeFigureOut">
              <a:rPr lang="de-DE" smtClean="0"/>
              <a:t>12.04.2023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DB73C-F074-4C00-948C-42AB865C202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84456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D5498-8447-4AFC-B47F-6DB8292F191C}" type="datetimeFigureOut">
              <a:rPr lang="de-DE" smtClean="0"/>
              <a:t>12.04.2023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DB73C-F074-4C00-948C-42AB865C202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877411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D5498-8447-4AFC-B47F-6DB8292F191C}" type="datetimeFigureOut">
              <a:rPr lang="de-DE" smtClean="0"/>
              <a:t>12.04.2023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DB73C-F074-4C00-948C-42AB865C202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20171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D5498-8447-4AFC-B47F-6DB8292F191C}" type="datetimeFigureOut">
              <a:rPr lang="de-DE" smtClean="0"/>
              <a:t>12.04.2023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DB73C-F074-4C00-948C-42AB865C202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048734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0D5498-8447-4AFC-B47F-6DB8292F191C}" type="datetimeFigureOut">
              <a:rPr lang="de-DE" smtClean="0"/>
              <a:t>12.04.2023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6DB73C-F074-4C00-948C-42AB865C202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585212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emf"/><Relationship Id="rId4" Type="http://schemas.openxmlformats.org/officeDocument/2006/relationships/image" Target="../media/image20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1912" y="1842411"/>
            <a:ext cx="7926392" cy="2437526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3767716" y="4954385"/>
            <a:ext cx="49551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 err="1">
                <a:latin typeface="Arial" panose="020B0604020202020204" pitchFamily="34" charset="0"/>
                <a:cs typeface="Arial" panose="020B0604020202020204" pitchFamily="34" charset="0"/>
              </a:rPr>
              <a:t>measuring</a:t>
            </a:r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000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000" dirty="0" err="1">
                <a:latin typeface="Arial" panose="020B0604020202020204" pitchFamily="34" charset="0"/>
                <a:cs typeface="Arial" panose="020B0604020202020204" pitchFamily="34" charset="0"/>
              </a:rPr>
              <a:t>resistance</a:t>
            </a:r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000" dirty="0" err="1">
                <a:latin typeface="Arial" panose="020B0604020202020204" pitchFamily="34" charset="0"/>
                <a:cs typeface="Arial" panose="020B0604020202020204" pitchFamily="34" charset="0"/>
              </a:rPr>
              <a:t>change</a:t>
            </a:r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000" dirty="0" err="1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000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000" dirty="0" err="1">
                <a:latin typeface="Arial" panose="020B0604020202020204" pitchFamily="34" charset="0"/>
                <a:cs typeface="Arial" panose="020B0604020202020204" pitchFamily="34" charset="0"/>
              </a:rPr>
              <a:t>PdNi</a:t>
            </a:r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000" dirty="0" err="1">
                <a:latin typeface="Arial" panose="020B0604020202020204" pitchFamily="34" charset="0"/>
                <a:cs typeface="Arial" panose="020B0604020202020204" pitchFamily="34" charset="0"/>
              </a:rPr>
              <a:t>wires</a:t>
            </a:r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 due </a:t>
            </a:r>
            <a:r>
              <a:rPr lang="de-DE" sz="2000" dirty="0" err="1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 H2-Exposure</a:t>
            </a:r>
          </a:p>
        </p:txBody>
      </p:sp>
      <p:sp>
        <p:nvSpPr>
          <p:cNvPr id="7" name="Titel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dirty="0" err="1"/>
              <a:t>Thin</a:t>
            </a:r>
            <a:r>
              <a:rPr lang="de-DE" dirty="0"/>
              <a:t>-Film-Hydrogen-Sensor Typ I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9328355" y="2965309"/>
            <a:ext cx="87015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DE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</a:t>
            </a:r>
            <a:r>
              <a:rPr lang="de-DE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de-DE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de-DE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4827169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t="5780" r="998"/>
          <a:stretch/>
        </p:blipFill>
        <p:spPr>
          <a:xfrm>
            <a:off x="3259044" y="997527"/>
            <a:ext cx="5499800" cy="5570898"/>
          </a:xfrm>
          <a:prstGeom prst="rect">
            <a:avLst/>
          </a:prstGeom>
        </p:spPr>
      </p:pic>
      <p:sp>
        <p:nvSpPr>
          <p:cNvPr id="3" name="Textfeld 2"/>
          <p:cNvSpPr txBox="1"/>
          <p:nvPr/>
        </p:nvSpPr>
        <p:spPr>
          <a:xfrm>
            <a:off x="4253784" y="498764"/>
            <a:ext cx="3510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Structuring</a:t>
            </a:r>
            <a:r>
              <a:rPr lang="de-DE" dirty="0"/>
              <a:t> </a:t>
            </a:r>
            <a:r>
              <a:rPr lang="de-DE" dirty="0" err="1"/>
              <a:t>thin</a:t>
            </a:r>
            <a:r>
              <a:rPr lang="de-DE" dirty="0"/>
              <a:t> film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Lithography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444007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pieren 6"/>
          <p:cNvGrpSpPr/>
          <p:nvPr/>
        </p:nvGrpSpPr>
        <p:grpSpPr>
          <a:xfrm>
            <a:off x="2096986" y="936566"/>
            <a:ext cx="8201891" cy="6553920"/>
            <a:chOff x="2096986" y="936566"/>
            <a:chExt cx="8201891" cy="6553920"/>
          </a:xfrm>
        </p:grpSpPr>
        <p:pic>
          <p:nvPicPr>
            <p:cNvPr id="2" name="Grafik 1"/>
            <p:cNvPicPr>
              <a:picLocks noChangeAspect="1"/>
            </p:cNvPicPr>
            <p:nvPr/>
          </p:nvPicPr>
          <p:blipFill rotWithShape="1">
            <a:blip r:embed="rId2"/>
            <a:srcRect r="835" b="176"/>
            <a:stretch/>
          </p:blipFill>
          <p:spPr>
            <a:xfrm>
              <a:off x="2358705" y="1330565"/>
              <a:ext cx="7678452" cy="5810068"/>
            </a:xfrm>
            <a:prstGeom prst="rect">
              <a:avLst/>
            </a:prstGeom>
          </p:spPr>
        </p:pic>
        <p:sp>
          <p:nvSpPr>
            <p:cNvPr id="3" name="Textfeld 2"/>
            <p:cNvSpPr txBox="1"/>
            <p:nvPr/>
          </p:nvSpPr>
          <p:spPr>
            <a:xfrm>
              <a:off x="2096986" y="936566"/>
              <a:ext cx="8201891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800" b="1" dirty="0"/>
                <a:t>Lift-Off </a:t>
              </a:r>
              <a:r>
                <a:rPr lang="de-DE" sz="2800" b="1" dirty="0" err="1"/>
                <a:t>Process</a:t>
              </a:r>
              <a:endParaRPr lang="de-DE" sz="2800" b="1" dirty="0"/>
            </a:p>
          </p:txBody>
        </p:sp>
        <p:sp>
          <p:nvSpPr>
            <p:cNvPr id="4" name="Textfeld 3"/>
            <p:cNvSpPr txBox="1"/>
            <p:nvPr/>
          </p:nvSpPr>
          <p:spPr>
            <a:xfrm>
              <a:off x="2236123" y="1581176"/>
              <a:ext cx="4995949" cy="59093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de-DE" b="1" dirty="0" err="1"/>
                <a:t>Aim</a:t>
              </a:r>
              <a:r>
                <a:rPr lang="de-DE" b="1" dirty="0"/>
                <a:t>: </a:t>
              </a:r>
              <a:r>
                <a:rPr lang="de-DE" b="1" dirty="0" err="1"/>
                <a:t>Structuring</a:t>
              </a:r>
              <a:r>
                <a:rPr lang="de-DE" b="1" dirty="0"/>
                <a:t> </a:t>
              </a:r>
              <a:r>
                <a:rPr lang="de-DE" b="1" dirty="0" err="1"/>
                <a:t>metal</a:t>
              </a:r>
              <a:r>
                <a:rPr lang="de-DE" b="1" dirty="0"/>
                <a:t> </a:t>
              </a:r>
              <a:r>
                <a:rPr lang="de-DE" b="1" dirty="0" err="1"/>
                <a:t>thin</a:t>
              </a:r>
              <a:r>
                <a:rPr lang="de-DE" b="1" dirty="0"/>
                <a:t> </a:t>
              </a:r>
              <a:r>
                <a:rPr lang="de-DE" b="1" dirty="0" err="1"/>
                <a:t>films</a:t>
              </a:r>
              <a:r>
                <a:rPr lang="de-DE" b="1" dirty="0"/>
                <a:t> </a:t>
              </a:r>
              <a:r>
                <a:rPr lang="de-DE" b="1" dirty="0" err="1"/>
                <a:t>without</a:t>
              </a:r>
              <a:r>
                <a:rPr lang="de-DE" b="1" dirty="0"/>
                <a:t> </a:t>
              </a:r>
              <a:r>
                <a:rPr lang="de-DE" b="1" dirty="0" err="1"/>
                <a:t>etching</a:t>
              </a:r>
              <a:r>
                <a:rPr lang="de-DE" b="1" dirty="0"/>
                <a:t>!</a:t>
              </a:r>
            </a:p>
            <a:p>
              <a:endParaRPr lang="de-DE" b="1" dirty="0"/>
            </a:p>
            <a:p>
              <a:endParaRPr lang="de-DE" dirty="0"/>
            </a:p>
            <a:p>
              <a:r>
                <a:rPr lang="de-DE" dirty="0"/>
                <a:t>1. </a:t>
              </a:r>
              <a:r>
                <a:rPr lang="de-DE" dirty="0" err="1"/>
                <a:t>Structuring</a:t>
              </a:r>
              <a:r>
                <a:rPr lang="de-DE" dirty="0"/>
                <a:t> </a:t>
              </a:r>
              <a:r>
                <a:rPr lang="de-DE" dirty="0" err="1"/>
                <a:t>photoresist</a:t>
              </a:r>
              <a:r>
                <a:rPr lang="de-DE" dirty="0"/>
                <a:t> (</a:t>
              </a:r>
              <a:r>
                <a:rPr lang="de-DE" dirty="0" err="1"/>
                <a:t>exposure</a:t>
              </a:r>
              <a:r>
                <a:rPr lang="de-DE" dirty="0"/>
                <a:t>, </a:t>
              </a:r>
              <a:r>
                <a:rPr lang="de-DE" dirty="0" err="1"/>
                <a:t>development</a:t>
              </a:r>
              <a:r>
                <a:rPr lang="de-DE" dirty="0"/>
                <a:t>)</a:t>
              </a:r>
            </a:p>
            <a:p>
              <a:endParaRPr lang="de-DE" dirty="0"/>
            </a:p>
            <a:p>
              <a:endParaRPr lang="de-DE" dirty="0"/>
            </a:p>
            <a:p>
              <a:r>
                <a:rPr lang="de-DE" dirty="0"/>
                <a:t>2. </a:t>
              </a:r>
              <a:r>
                <a:rPr lang="de-DE" dirty="0" err="1"/>
                <a:t>deposition</a:t>
              </a:r>
              <a:r>
                <a:rPr lang="de-DE" dirty="0"/>
                <a:t> </a:t>
              </a:r>
              <a:r>
                <a:rPr lang="de-DE" dirty="0" err="1"/>
                <a:t>of</a:t>
              </a:r>
              <a:r>
                <a:rPr lang="de-DE" dirty="0"/>
                <a:t> metallic </a:t>
              </a:r>
              <a:r>
                <a:rPr lang="de-DE" dirty="0" err="1"/>
                <a:t>thin</a:t>
              </a:r>
              <a:r>
                <a:rPr lang="de-DE" dirty="0"/>
                <a:t> film (ex. </a:t>
              </a:r>
              <a:r>
                <a:rPr lang="de-DE" dirty="0" err="1"/>
                <a:t>Pd</a:t>
              </a:r>
              <a:r>
                <a:rPr lang="de-DE" dirty="0"/>
                <a:t>)</a:t>
              </a:r>
            </a:p>
            <a:p>
              <a:endParaRPr lang="de-DE" dirty="0"/>
            </a:p>
            <a:p>
              <a:endParaRPr lang="de-DE" dirty="0"/>
            </a:p>
            <a:p>
              <a:endParaRPr lang="de-DE" dirty="0"/>
            </a:p>
            <a:p>
              <a:r>
                <a:rPr lang="de-DE" dirty="0"/>
                <a:t>3. </a:t>
              </a:r>
              <a:r>
                <a:rPr lang="de-DE" dirty="0" err="1"/>
                <a:t>stripping</a:t>
              </a:r>
              <a:r>
                <a:rPr lang="de-DE" dirty="0"/>
                <a:t> </a:t>
              </a:r>
              <a:r>
                <a:rPr lang="de-DE" dirty="0" err="1"/>
                <a:t>photoresist</a:t>
              </a:r>
              <a:endParaRPr lang="de-DE" dirty="0"/>
            </a:p>
            <a:p>
              <a:endParaRPr lang="de-DE" dirty="0"/>
            </a:p>
            <a:p>
              <a:r>
                <a:rPr lang="de-DE" dirty="0"/>
                <a:t>4. </a:t>
              </a:r>
              <a:r>
                <a:rPr lang="de-DE" dirty="0" err="1"/>
                <a:t>resist</a:t>
              </a:r>
              <a:r>
                <a:rPr lang="de-DE" dirty="0"/>
                <a:t> </a:t>
              </a:r>
              <a:r>
                <a:rPr lang="de-DE" dirty="0" err="1"/>
                <a:t>with</a:t>
              </a:r>
              <a:r>
                <a:rPr lang="de-DE" dirty="0"/>
                <a:t> </a:t>
              </a:r>
              <a:r>
                <a:rPr lang="de-DE" dirty="0" err="1"/>
                <a:t>metal</a:t>
              </a:r>
              <a:r>
                <a:rPr lang="de-DE" dirty="0"/>
                <a:t> will </a:t>
              </a:r>
              <a:r>
                <a:rPr lang="de-DE" dirty="0" err="1"/>
                <a:t>be</a:t>
              </a:r>
              <a:r>
                <a:rPr lang="de-DE" dirty="0"/>
                <a:t> </a:t>
              </a:r>
              <a:r>
                <a:rPr lang="de-DE" dirty="0" err="1"/>
                <a:t>removed</a:t>
              </a:r>
              <a:r>
                <a:rPr lang="de-DE" dirty="0"/>
                <a:t>, </a:t>
              </a:r>
              <a:r>
                <a:rPr lang="de-DE" dirty="0" err="1"/>
                <a:t>structured</a:t>
              </a:r>
              <a:r>
                <a:rPr lang="de-DE" dirty="0"/>
                <a:t>  </a:t>
              </a:r>
            </a:p>
            <a:p>
              <a:r>
                <a:rPr lang="de-DE" dirty="0"/>
                <a:t>    </a:t>
              </a:r>
              <a:r>
                <a:rPr lang="de-DE" dirty="0" err="1"/>
                <a:t>metal</a:t>
              </a:r>
              <a:r>
                <a:rPr lang="de-DE" dirty="0"/>
                <a:t> on </a:t>
              </a:r>
              <a:r>
                <a:rPr lang="de-DE" dirty="0" err="1"/>
                <a:t>substrate</a:t>
              </a:r>
              <a:r>
                <a:rPr lang="de-DE" dirty="0"/>
                <a:t> </a:t>
              </a:r>
              <a:r>
                <a:rPr lang="de-DE" dirty="0" err="1"/>
                <a:t>remains</a:t>
              </a:r>
              <a:endParaRPr lang="de-DE" dirty="0"/>
            </a:p>
            <a:p>
              <a:endParaRPr lang="de-DE" dirty="0"/>
            </a:p>
            <a:p>
              <a:endParaRPr lang="de-DE" dirty="0"/>
            </a:p>
            <a:p>
              <a:endParaRPr lang="de-DE" dirty="0"/>
            </a:p>
            <a:p>
              <a:endParaRPr lang="de-DE" dirty="0"/>
            </a:p>
            <a:p>
              <a:endParaRPr lang="de-DE" dirty="0"/>
            </a:p>
            <a:p>
              <a:endParaRPr lang="de-DE" dirty="0"/>
            </a:p>
            <a:p>
              <a:endParaRPr lang="de-DE" dirty="0"/>
            </a:p>
          </p:txBody>
        </p:sp>
        <p:sp>
          <p:nvSpPr>
            <p:cNvPr id="6" name="Rechteck 5"/>
            <p:cNvSpPr/>
            <p:nvPr/>
          </p:nvSpPr>
          <p:spPr>
            <a:xfrm>
              <a:off x="6857999" y="5012576"/>
              <a:ext cx="3158837" cy="19202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8" name="Ellipse 7"/>
          <p:cNvSpPr/>
          <p:nvPr/>
        </p:nvSpPr>
        <p:spPr>
          <a:xfrm>
            <a:off x="7354654" y="1896701"/>
            <a:ext cx="2507644" cy="1400175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76563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2095" y="1413407"/>
            <a:ext cx="3824208" cy="2537910"/>
          </a:xfrm>
          <a:prstGeom prst="rect">
            <a:avLst/>
          </a:prstGeom>
        </p:spPr>
      </p:pic>
      <p:sp>
        <p:nvSpPr>
          <p:cNvPr id="3" name="Titel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dirty="0" err="1"/>
              <a:t>Sputtering</a:t>
            </a:r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5359" y="1413407"/>
            <a:ext cx="5729385" cy="4287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1125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 err="1"/>
              <a:t>Sputtering</a:t>
            </a:r>
            <a:r>
              <a:rPr lang="de-DE" dirty="0"/>
              <a:t> </a:t>
            </a:r>
            <a:r>
              <a:rPr lang="de-DE" dirty="0" err="1"/>
              <a:t>PdNi</a:t>
            </a:r>
            <a:r>
              <a:rPr lang="de-DE" dirty="0"/>
              <a:t> </a:t>
            </a:r>
            <a:r>
              <a:rPr lang="de-DE" dirty="0" err="1"/>
              <a:t>alloy</a:t>
            </a:r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0749" y="2393156"/>
            <a:ext cx="6858000" cy="3167063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3519054" y="1690688"/>
            <a:ext cx="4857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compare</a:t>
            </a:r>
            <a:r>
              <a:rPr lang="de-DE" dirty="0"/>
              <a:t>: </a:t>
            </a:r>
            <a:r>
              <a:rPr lang="de-DE" dirty="0" err="1"/>
              <a:t>coated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uncoated</a:t>
            </a:r>
            <a:r>
              <a:rPr lang="de-DE" dirty="0"/>
              <a:t> </a:t>
            </a:r>
            <a:r>
              <a:rPr lang="de-DE" dirty="0" err="1"/>
              <a:t>Alumina</a:t>
            </a:r>
            <a:r>
              <a:rPr lang="de-DE" dirty="0"/>
              <a:t> </a:t>
            </a:r>
            <a:r>
              <a:rPr lang="de-DE" dirty="0" err="1"/>
              <a:t>platles</a:t>
            </a:r>
            <a:endParaRPr lang="de-DE" dirty="0"/>
          </a:p>
        </p:txBody>
      </p:sp>
      <p:sp>
        <p:nvSpPr>
          <p:cNvPr id="6" name="Textfeld 5"/>
          <p:cNvSpPr txBox="1"/>
          <p:nvPr/>
        </p:nvSpPr>
        <p:spPr>
          <a:xfrm>
            <a:off x="3357792" y="5893355"/>
            <a:ext cx="5180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after </a:t>
            </a:r>
            <a:r>
              <a:rPr lang="de-DE" dirty="0" err="1"/>
              <a:t>sputtering</a:t>
            </a:r>
            <a:r>
              <a:rPr lang="de-DE" dirty="0"/>
              <a:t> at 4x10</a:t>
            </a:r>
            <a:r>
              <a:rPr lang="de-DE" baseline="30000" dirty="0"/>
              <a:t>-3</a:t>
            </a:r>
            <a:r>
              <a:rPr lang="de-DE" dirty="0"/>
              <a:t> mbar Ar, 55 W Power, 5 min</a:t>
            </a:r>
            <a:endParaRPr lang="de-DE" baseline="30000" dirty="0"/>
          </a:p>
        </p:txBody>
      </p:sp>
    </p:spTree>
    <p:extLst>
      <p:ext uri="{BB962C8B-B14F-4D97-AF65-F5344CB8AC3E}">
        <p14:creationId xmlns:p14="http://schemas.microsoft.com/office/powerpoint/2010/main" val="18821471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7807" y="1297048"/>
            <a:ext cx="4302084" cy="1992256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5226" y="3745445"/>
            <a:ext cx="2714665" cy="2031382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245" y="3586933"/>
            <a:ext cx="2845135" cy="3049367"/>
          </a:xfrm>
          <a:prstGeom prst="rect">
            <a:avLst/>
          </a:prstGeom>
        </p:spPr>
      </p:pic>
      <p:sp>
        <p:nvSpPr>
          <p:cNvPr id="6" name="Titel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dirty="0"/>
              <a:t>Laser </a:t>
            </a:r>
            <a:r>
              <a:rPr lang="de-DE" dirty="0" err="1"/>
              <a:t>structuring</a:t>
            </a:r>
            <a:endParaRPr lang="de-DE" dirty="0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8008" y="1297047"/>
            <a:ext cx="3914325" cy="4479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7680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dirty="0" err="1"/>
              <a:t>measuring</a:t>
            </a:r>
            <a:r>
              <a:rPr lang="de-DE" dirty="0"/>
              <a:t> </a:t>
            </a:r>
            <a:r>
              <a:rPr lang="de-DE" dirty="0" err="1"/>
              <a:t>under</a:t>
            </a:r>
            <a:r>
              <a:rPr lang="de-DE" dirty="0"/>
              <a:t> H2-Exposure</a:t>
            </a: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0844" y="1859395"/>
            <a:ext cx="5741380" cy="3328982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3857" y="1859395"/>
            <a:ext cx="4207573" cy="3328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1275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dirty="0" err="1"/>
              <a:t>measuring</a:t>
            </a:r>
            <a:r>
              <a:rPr lang="de-DE" dirty="0"/>
              <a:t> </a:t>
            </a:r>
            <a:r>
              <a:rPr lang="de-DE" dirty="0" err="1"/>
              <a:t>under</a:t>
            </a:r>
            <a:r>
              <a:rPr lang="de-DE" dirty="0"/>
              <a:t> CH4-Exposure</a:t>
            </a: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2"/>
          <a:srcRect t="10312"/>
          <a:stretch/>
        </p:blipFill>
        <p:spPr>
          <a:xfrm>
            <a:off x="704810" y="1618210"/>
            <a:ext cx="10782379" cy="4092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8011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 err="1"/>
              <a:t>Thin</a:t>
            </a:r>
            <a:r>
              <a:rPr lang="de-DE" dirty="0"/>
              <a:t>-Film-Hydrogen-Sensor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 </a:t>
            </a:r>
          </a:p>
        </p:txBody>
      </p:sp>
      <p:grpSp>
        <p:nvGrpSpPr>
          <p:cNvPr id="6" name="Gruppieren 5"/>
          <p:cNvGrpSpPr/>
          <p:nvPr/>
        </p:nvGrpSpPr>
        <p:grpSpPr>
          <a:xfrm>
            <a:off x="1957428" y="1690688"/>
            <a:ext cx="8277144" cy="3821307"/>
            <a:chOff x="1987733" y="2355656"/>
            <a:chExt cx="8277144" cy="3821307"/>
          </a:xfrm>
        </p:grpSpPr>
        <p:pic>
          <p:nvPicPr>
            <p:cNvPr id="4" name="Grafik 3"/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1987733" y="2355656"/>
              <a:ext cx="7701957" cy="3821307"/>
            </a:xfrm>
            <a:prstGeom prst="rect">
              <a:avLst/>
            </a:prstGeom>
          </p:spPr>
        </p:pic>
        <p:sp>
          <p:nvSpPr>
            <p:cNvPr id="5" name="Textfeld 4"/>
            <p:cNvSpPr txBox="1"/>
            <p:nvPr/>
          </p:nvSpPr>
          <p:spPr>
            <a:xfrm>
              <a:off x="7809271" y="3962947"/>
              <a:ext cx="2455606" cy="92333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de-DE" b="1" dirty="0">
                  <a:latin typeface="Arial" panose="020B0604020202020204" pitchFamily="34" charset="0"/>
                  <a:cs typeface="Arial" panose="020B0604020202020204" pitchFamily="34" charset="0"/>
                </a:rPr>
                <a:t>gassensitive </a:t>
              </a:r>
              <a:r>
                <a:rPr lang="de-DE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Pd</a:t>
              </a:r>
              <a:r>
                <a:rPr lang="de-DE" b="1" dirty="0">
                  <a:latin typeface="Arial" panose="020B0604020202020204" pitchFamily="34" charset="0"/>
                  <a:cs typeface="Arial" panose="020B0604020202020204" pitchFamily="34" charset="0"/>
                </a:rPr>
                <a:t> /</a:t>
              </a:r>
              <a:r>
                <a:rPr lang="de-DE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Ni</a:t>
              </a:r>
              <a:r>
                <a:rPr lang="de-DE" b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thin</a:t>
              </a:r>
              <a:r>
                <a:rPr lang="de-DE" b="1" dirty="0">
                  <a:latin typeface="Arial" panose="020B0604020202020204" pitchFamily="34" charset="0"/>
                  <a:cs typeface="Arial" panose="020B0604020202020204" pitchFamily="34" charset="0"/>
                </a:rPr>
                <a:t> Film</a:t>
              </a:r>
            </a:p>
            <a:p>
              <a:endParaRPr lang="de-DE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7" name="Textfeld 6"/>
          <p:cNvSpPr txBox="1"/>
          <p:nvPr/>
        </p:nvSpPr>
        <p:spPr>
          <a:xfrm>
            <a:off x="6201199" y="5490536"/>
            <a:ext cx="49551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 err="1">
                <a:latin typeface="Arial" panose="020B0604020202020204" pitchFamily="34" charset="0"/>
                <a:cs typeface="Arial" panose="020B0604020202020204" pitchFamily="34" charset="0"/>
              </a:rPr>
              <a:t>measuring</a:t>
            </a:r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000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000" dirty="0" err="1">
                <a:latin typeface="Arial" panose="020B0604020202020204" pitchFamily="34" charset="0"/>
                <a:cs typeface="Arial" panose="020B0604020202020204" pitchFamily="34" charset="0"/>
              </a:rPr>
              <a:t>resistance</a:t>
            </a:r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000" dirty="0" err="1">
                <a:latin typeface="Arial" panose="020B0604020202020204" pitchFamily="34" charset="0"/>
                <a:cs typeface="Arial" panose="020B0604020202020204" pitchFamily="34" charset="0"/>
              </a:rPr>
              <a:t>change</a:t>
            </a:r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000" dirty="0" err="1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000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000" dirty="0" err="1">
                <a:latin typeface="Arial" panose="020B0604020202020204" pitchFamily="34" charset="0"/>
                <a:cs typeface="Arial" panose="020B0604020202020204" pitchFamily="34" charset="0"/>
              </a:rPr>
              <a:t>PdNi</a:t>
            </a:r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000" dirty="0" err="1">
                <a:latin typeface="Arial" panose="020B0604020202020204" pitchFamily="34" charset="0"/>
                <a:cs typeface="Arial" panose="020B0604020202020204" pitchFamily="34" charset="0"/>
              </a:rPr>
              <a:t>thin</a:t>
            </a:r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 film due </a:t>
            </a:r>
            <a:r>
              <a:rPr lang="de-DE" sz="2000" dirty="0" err="1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 H2-Exposure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1289987" y="3331957"/>
            <a:ext cx="3060787" cy="67710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interdigital Pt-</a:t>
            </a:r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electrodes</a:t>
            </a:r>
            <a:endParaRPr lang="de-DE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e-DE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52912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el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3902931"/>
              </p:ext>
            </p:extLst>
          </p:nvPr>
        </p:nvGraphicFramePr>
        <p:xfrm>
          <a:off x="1141884" y="1871845"/>
          <a:ext cx="5019502" cy="197416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509751">
                  <a:extLst>
                    <a:ext uri="{9D8B030D-6E8A-4147-A177-3AD203B41FA5}">
                      <a16:colId xmlns:a16="http://schemas.microsoft.com/office/drawing/2014/main" val="415116043"/>
                    </a:ext>
                  </a:extLst>
                </a:gridCol>
                <a:gridCol w="2509751">
                  <a:extLst>
                    <a:ext uri="{9D8B030D-6E8A-4147-A177-3AD203B41FA5}">
                      <a16:colId xmlns:a16="http://schemas.microsoft.com/office/drawing/2014/main" val="4026123783"/>
                    </a:ext>
                  </a:extLst>
                </a:gridCol>
              </a:tblGrid>
              <a:tr h="68321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de-DE" sz="1800" kern="0" dirty="0">
                          <a:effectLst/>
                        </a:rPr>
                        <a:t>α-Phase</a:t>
                      </a:r>
                      <a:endParaRPr lang="de-DE" sz="1800" b="1" kern="16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de-DE" sz="1800" kern="0" dirty="0">
                          <a:effectLst/>
                        </a:rPr>
                        <a:t>β-Phase</a:t>
                      </a:r>
                      <a:endParaRPr lang="de-DE" sz="1800" b="1" kern="16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3586689632"/>
                  </a:ext>
                </a:extLst>
              </a:tr>
              <a:tr h="63489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de-DE" sz="1800" b="1" kern="0" dirty="0" err="1">
                          <a:effectLst/>
                          <a:latin typeface="+mn-lt"/>
                          <a:ea typeface="+mn-ea"/>
                          <a:cs typeface="+mn-cs"/>
                        </a:rPr>
                        <a:t>electrically</a:t>
                      </a:r>
                      <a:r>
                        <a:rPr lang="de-DE" sz="1800" b="1" kern="0" baseline="0" dirty="0"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800" b="1" kern="0" baseline="0" dirty="0" err="1">
                          <a:effectLst/>
                          <a:latin typeface="+mn-lt"/>
                          <a:ea typeface="+mn-ea"/>
                          <a:cs typeface="+mn-cs"/>
                        </a:rPr>
                        <a:t>conductive</a:t>
                      </a:r>
                      <a:endParaRPr lang="de-DE" sz="1800" b="1" kern="16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de-DE" sz="1800" b="0" kern="0" dirty="0" err="1">
                          <a:effectLst/>
                          <a:latin typeface="+mn-lt"/>
                          <a:ea typeface="+mn-ea"/>
                          <a:cs typeface="+mn-cs"/>
                        </a:rPr>
                        <a:t>semiconductive</a:t>
                      </a:r>
                      <a:r>
                        <a:rPr lang="de-DE" sz="1800" b="0" kern="0" dirty="0">
                          <a:effectLst/>
                          <a:latin typeface="+mn-lt"/>
                          <a:ea typeface="+mn-ea"/>
                          <a:cs typeface="+mn-cs"/>
                        </a:rPr>
                        <a:t>, high </a:t>
                      </a:r>
                      <a:r>
                        <a:rPr lang="de-DE" sz="1800" b="0" kern="0" dirty="0" err="1">
                          <a:effectLst/>
                          <a:latin typeface="+mn-lt"/>
                          <a:ea typeface="+mn-ea"/>
                          <a:cs typeface="+mn-cs"/>
                        </a:rPr>
                        <a:t>resistive</a:t>
                      </a:r>
                      <a:endParaRPr lang="de-DE" sz="1800" b="1" kern="16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4065682899"/>
                  </a:ext>
                </a:extLst>
              </a:tr>
              <a:tr h="65605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b="1" kern="0" dirty="0">
                          <a:effectLst/>
                          <a:latin typeface="+mn-lt"/>
                          <a:ea typeface="+mn-ea"/>
                          <a:cs typeface="+mn-cs"/>
                        </a:rPr>
                        <a:t>metallic</a:t>
                      </a:r>
                      <a:r>
                        <a:rPr lang="de-DE" sz="1800" b="1" kern="0" baseline="0" dirty="0"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800" b="1" kern="0" baseline="0" dirty="0" err="1">
                          <a:effectLst/>
                          <a:latin typeface="+mn-lt"/>
                          <a:ea typeface="+mn-ea"/>
                          <a:cs typeface="+mn-cs"/>
                        </a:rPr>
                        <a:t>opaque</a:t>
                      </a:r>
                      <a:endParaRPr lang="de-DE" sz="1800" b="1" kern="16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de-DE" sz="1800" b="0" kern="0" dirty="0">
                          <a:effectLst/>
                          <a:latin typeface="+mn-lt"/>
                          <a:ea typeface="+mn-ea"/>
                          <a:cs typeface="+mn-cs"/>
                        </a:rPr>
                        <a:t>transparent</a:t>
                      </a:r>
                      <a:endParaRPr lang="de-DE" sz="1800" b="1" kern="16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1762825010"/>
                  </a:ext>
                </a:extLst>
              </a:tr>
            </a:tbl>
          </a:graphicData>
        </a:graphic>
      </p:graphicFrame>
      <p:sp>
        <p:nvSpPr>
          <p:cNvPr id="4" name="Titel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dirty="0" err="1"/>
              <a:t>properties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Pd</a:t>
            </a:r>
            <a:r>
              <a:rPr lang="de-DE" dirty="0"/>
              <a:t> </a:t>
            </a:r>
            <a:r>
              <a:rPr lang="de-DE" dirty="0" err="1"/>
              <a:t>alloy</a:t>
            </a:r>
            <a:endParaRPr lang="de-DE" dirty="0"/>
          </a:p>
        </p:txBody>
      </p:sp>
      <p:sp>
        <p:nvSpPr>
          <p:cNvPr id="5" name="Textfeld 4"/>
          <p:cNvSpPr txBox="1"/>
          <p:nvPr/>
        </p:nvSpPr>
        <p:spPr>
          <a:xfrm>
            <a:off x="7071852" y="1871845"/>
            <a:ext cx="35396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 err="1">
                <a:latin typeface="Arial" panose="020B0604020202020204" pitchFamily="34" charset="0"/>
                <a:cs typeface="Arial" panose="020B0604020202020204" pitchFamily="34" charset="0"/>
              </a:rPr>
              <a:t>depeding</a:t>
            </a:r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 on H-content in </a:t>
            </a:r>
            <a:r>
              <a:rPr lang="de-DE" sz="2000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000" dirty="0" err="1">
                <a:latin typeface="Arial" panose="020B0604020202020204" pitchFamily="34" charset="0"/>
                <a:cs typeface="Arial" panose="020B0604020202020204" pitchFamily="34" charset="0"/>
              </a:rPr>
              <a:t>Pd-crystal</a:t>
            </a:r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000" dirty="0" err="1">
                <a:latin typeface="Arial" panose="020B0604020202020204" pitchFamily="34" charset="0"/>
                <a:cs typeface="Arial" panose="020B0604020202020204" pitchFamily="34" charset="0"/>
              </a:rPr>
              <a:t>lattice</a:t>
            </a:r>
            <a:endParaRPr lang="de-DE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Grafik 5"/>
          <p:cNvPicPr/>
          <p:nvPr/>
        </p:nvPicPr>
        <p:blipFill rotWithShape="1">
          <a:blip r:embed="rId2"/>
          <a:srcRect l="4690" t="3667" r="9745" b="1642"/>
          <a:stretch/>
        </p:blipFill>
        <p:spPr bwMode="auto">
          <a:xfrm>
            <a:off x="6454970" y="3201789"/>
            <a:ext cx="3632835" cy="332930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2285894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2" name="Picture 4" descr="hlsenso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46"/>
          <a:stretch>
            <a:fillRect/>
          </a:stretch>
        </p:blipFill>
        <p:spPr bwMode="auto">
          <a:xfrm>
            <a:off x="2351088" y="2504487"/>
            <a:ext cx="7345362" cy="2890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133" name="Text Box 5"/>
          <p:cNvSpPr txBox="1">
            <a:spLocks noChangeArrowheads="1"/>
          </p:cNvSpPr>
          <p:nvPr/>
        </p:nvSpPr>
        <p:spPr bwMode="auto">
          <a:xfrm>
            <a:off x="4151314" y="836614"/>
            <a:ext cx="4855047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de-DE" sz="2400" b="1">
                <a:latin typeface="Times New Roman" panose="02020603050405020304" pitchFamily="18" charset="0"/>
              </a:rPr>
              <a:t>Halbleiter Gas-Sensor</a:t>
            </a:r>
          </a:p>
          <a:p>
            <a:r>
              <a:rPr lang="de-DE" sz="2400" b="1">
                <a:latin typeface="Times New Roman" panose="02020603050405020304" pitchFamily="18" charset="0"/>
              </a:rPr>
              <a:t>		„Elektronische Nase“</a:t>
            </a:r>
          </a:p>
        </p:txBody>
      </p:sp>
    </p:spTree>
    <p:extLst>
      <p:ext uri="{BB962C8B-B14F-4D97-AF65-F5344CB8AC3E}">
        <p14:creationId xmlns:p14="http://schemas.microsoft.com/office/powerpoint/2010/main" val="27500263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786" name="Picture 2" descr="005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5189" y="620714"/>
            <a:ext cx="4321175" cy="293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8787" name="Picture 3" descr="006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8439" y="3789363"/>
            <a:ext cx="6118225" cy="272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8788" name="Text Box 4"/>
          <p:cNvSpPr txBox="1">
            <a:spLocks noChangeArrowheads="1"/>
          </p:cNvSpPr>
          <p:nvPr/>
        </p:nvSpPr>
        <p:spPr bwMode="auto">
          <a:xfrm>
            <a:off x="7032625" y="2636838"/>
            <a:ext cx="23685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de-DE" sz="1800"/>
              <a:t>Chemische Sensoren</a:t>
            </a:r>
          </a:p>
        </p:txBody>
      </p:sp>
    </p:spTree>
    <p:extLst>
      <p:ext uri="{BB962C8B-B14F-4D97-AF65-F5344CB8AC3E}">
        <p14:creationId xmlns:p14="http://schemas.microsoft.com/office/powerpoint/2010/main" val="920040280"/>
      </p:ext>
    </p:extLst>
  </p:cSld>
  <p:clrMapOvr>
    <a:masterClrMapping/>
  </p:clrMapOvr>
  <p:transition spd="slow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2" name="Picture 4" descr="hlsenso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46"/>
          <a:stretch>
            <a:fillRect/>
          </a:stretch>
        </p:blipFill>
        <p:spPr bwMode="auto">
          <a:xfrm>
            <a:off x="2351088" y="2504487"/>
            <a:ext cx="7345362" cy="2890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133" name="Text Box 5"/>
          <p:cNvSpPr txBox="1">
            <a:spLocks noChangeArrowheads="1"/>
          </p:cNvSpPr>
          <p:nvPr/>
        </p:nvSpPr>
        <p:spPr bwMode="auto">
          <a:xfrm>
            <a:off x="4151314" y="836614"/>
            <a:ext cx="4855047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de-DE" sz="2400" b="1">
                <a:latin typeface="Times New Roman" panose="02020603050405020304" pitchFamily="18" charset="0"/>
              </a:rPr>
              <a:t>Halbleiter Gas-Sensor</a:t>
            </a:r>
          </a:p>
          <a:p>
            <a:r>
              <a:rPr lang="de-DE" sz="2400" b="1">
                <a:latin typeface="Times New Roman" panose="02020603050405020304" pitchFamily="18" charset="0"/>
              </a:rPr>
              <a:t>		„Elektronische Nase“</a:t>
            </a:r>
          </a:p>
        </p:txBody>
      </p:sp>
    </p:spTree>
    <p:extLst>
      <p:ext uri="{BB962C8B-B14F-4D97-AF65-F5344CB8AC3E}">
        <p14:creationId xmlns:p14="http://schemas.microsoft.com/office/powerpoint/2010/main" val="23420785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6390" y="1358972"/>
            <a:ext cx="2417355" cy="4687942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4713" y="1149180"/>
            <a:ext cx="3209578" cy="489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7325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3171" y="2945525"/>
            <a:ext cx="4725315" cy="3529017"/>
          </a:xfrm>
          <a:prstGeom prst="rect">
            <a:avLst/>
          </a:prstGeom>
        </p:spPr>
      </p:pic>
      <p:sp>
        <p:nvSpPr>
          <p:cNvPr id="3" name="Titel 1"/>
          <p:cNvSpPr txBox="1">
            <a:spLocks/>
          </p:cNvSpPr>
          <p:nvPr/>
        </p:nvSpPr>
        <p:spPr>
          <a:xfrm>
            <a:off x="2917722" y="113941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dirty="0" err="1"/>
              <a:t>Microscopy</a:t>
            </a:r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5844" y="1017640"/>
            <a:ext cx="4716050" cy="5456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4980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/>
              <a:t>design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electrodes</a:t>
            </a:r>
            <a:endParaRPr lang="de-DE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83573"/>
            <a:ext cx="4915870" cy="3626743"/>
          </a:xfrm>
          <a:prstGeom prst="rect">
            <a:avLst/>
          </a:prstGeom>
        </p:spPr>
      </p:pic>
      <p:sp>
        <p:nvSpPr>
          <p:cNvPr id="6" name="Rechteck 5"/>
          <p:cNvSpPr/>
          <p:nvPr/>
        </p:nvSpPr>
        <p:spPr>
          <a:xfrm>
            <a:off x="1457098" y="5233463"/>
            <a:ext cx="41601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err="1">
                <a:latin typeface="CIDFont+F4"/>
              </a:rPr>
              <a:t>Comb</a:t>
            </a:r>
            <a:r>
              <a:rPr lang="de-DE" dirty="0">
                <a:latin typeface="CIDFont+F4"/>
              </a:rPr>
              <a:t> </a:t>
            </a:r>
            <a:r>
              <a:rPr lang="de-DE" dirty="0" err="1">
                <a:latin typeface="CIDFont+F4"/>
              </a:rPr>
              <a:t>and</a:t>
            </a:r>
            <a:r>
              <a:rPr lang="de-DE" dirty="0">
                <a:latin typeface="CIDFont+F4"/>
              </a:rPr>
              <a:t> Zig </a:t>
            </a:r>
            <a:r>
              <a:rPr lang="de-DE" dirty="0" err="1">
                <a:latin typeface="CIDFont+F4"/>
              </a:rPr>
              <a:t>Zig</a:t>
            </a:r>
            <a:r>
              <a:rPr lang="de-DE" dirty="0">
                <a:latin typeface="CIDFont+F4"/>
              </a:rPr>
              <a:t> </a:t>
            </a:r>
            <a:r>
              <a:rPr lang="de-DE" dirty="0" err="1">
                <a:latin typeface="CIDFont+F4"/>
              </a:rPr>
              <a:t>Electrode</a:t>
            </a:r>
            <a:r>
              <a:rPr lang="de-DE" dirty="0">
                <a:latin typeface="CIDFont+F4"/>
              </a:rPr>
              <a:t> </a:t>
            </a:r>
            <a:r>
              <a:rPr lang="de-DE" dirty="0" err="1">
                <a:latin typeface="CIDFont+F4"/>
              </a:rPr>
              <a:t>structure</a:t>
            </a:r>
            <a:endParaRPr lang="de-DE" dirty="0"/>
          </a:p>
        </p:txBody>
      </p:sp>
      <p:sp>
        <p:nvSpPr>
          <p:cNvPr id="7" name="Textfeld 6"/>
          <p:cNvSpPr txBox="1"/>
          <p:nvPr/>
        </p:nvSpPr>
        <p:spPr>
          <a:xfrm flipH="1">
            <a:off x="6722185" y="1575280"/>
            <a:ext cx="36635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200"/>
              </a:spcAft>
              <a:buFont typeface="Symbol" panose="05050102010706020507" pitchFamily="18" charset="2"/>
              <a:buChar char="-"/>
            </a:pPr>
            <a:r>
              <a:rPr lang="de-DE" sz="2000" dirty="0" err="1">
                <a:latin typeface="Arial" panose="020B0604020202020204" pitchFamily="34" charset="0"/>
                <a:cs typeface="Arial" panose="020B0604020202020204" pitchFamily="34" charset="0"/>
              </a:rPr>
              <a:t>created</a:t>
            </a:r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000" dirty="0" err="1">
                <a:latin typeface="Arial" panose="020B0604020202020204" pitchFamily="34" charset="0"/>
                <a:cs typeface="Arial" panose="020B0604020202020204" pitchFamily="34" charset="0"/>
              </a:rPr>
              <a:t>by</a:t>
            </a:r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000" dirty="0" err="1">
                <a:latin typeface="Arial" panose="020B0604020202020204" pitchFamily="34" charset="0"/>
                <a:cs typeface="Arial" panose="020B0604020202020204" pitchFamily="34" charset="0"/>
              </a:rPr>
              <a:t>eagle</a:t>
            </a:r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000" dirty="0" err="1">
                <a:latin typeface="Arial" panose="020B0604020202020204" pitchFamily="34" charset="0"/>
                <a:cs typeface="Arial" panose="020B0604020202020204" pitchFamily="34" charset="0"/>
              </a:rPr>
              <a:t>software</a:t>
            </a:r>
            <a:endParaRPr lang="de-DE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spcAft>
                <a:spcPts val="1200"/>
              </a:spcAft>
              <a:buFont typeface="Symbol" panose="05050102010706020507" pitchFamily="18" charset="2"/>
              <a:buChar char="-"/>
            </a:pPr>
            <a:r>
              <a:rPr lang="de-DE" sz="2000" dirty="0" err="1">
                <a:latin typeface="Arial" panose="020B0604020202020204" pitchFamily="34" charset="0"/>
                <a:cs typeface="Arial" panose="020B0604020202020204" pitchFamily="34" charset="0"/>
              </a:rPr>
              <a:t>varying</a:t>
            </a:r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000" dirty="0" err="1">
                <a:latin typeface="Arial" panose="020B0604020202020204" pitchFamily="34" charset="0"/>
                <a:cs typeface="Arial" panose="020B0604020202020204" pitchFamily="34" charset="0"/>
              </a:rPr>
              <a:t>width</a:t>
            </a:r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de-DE" sz="2000" dirty="0" err="1">
                <a:latin typeface="Arial" panose="020B0604020202020204" pitchFamily="34" charset="0"/>
                <a:cs typeface="Arial" panose="020B0604020202020204" pitchFamily="34" charset="0"/>
              </a:rPr>
              <a:t>length</a:t>
            </a:r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000" dirty="0" err="1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000" dirty="0" err="1">
                <a:latin typeface="Arial" panose="020B0604020202020204" pitchFamily="34" charset="0"/>
                <a:cs typeface="Arial" panose="020B0604020202020204" pitchFamily="34" charset="0"/>
              </a:rPr>
              <a:t>distances</a:t>
            </a:r>
            <a:endParaRPr lang="de-DE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spcAft>
                <a:spcPts val="1200"/>
              </a:spcAft>
              <a:buFont typeface="Symbol" panose="05050102010706020507" pitchFamily="18" charset="2"/>
              <a:buChar char="-"/>
            </a:pPr>
            <a:r>
              <a:rPr lang="de-DE" sz="2000" dirty="0" err="1"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000" dirty="0" err="1">
                <a:latin typeface="Arial" panose="020B0604020202020204" pitchFamily="34" charset="0"/>
                <a:cs typeface="Arial" panose="020B0604020202020204" pitchFamily="34" charset="0"/>
              </a:rPr>
              <a:t>file</a:t>
            </a:r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000" dirty="0" err="1">
                <a:latin typeface="Arial" panose="020B0604020202020204" pitchFamily="34" charset="0"/>
                <a:cs typeface="Arial" panose="020B0604020202020204" pitchFamily="34" charset="0"/>
              </a:rPr>
              <a:t>required</a:t>
            </a:r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000" dirty="0" err="1"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000" dirty="0" err="1">
                <a:latin typeface="Arial" panose="020B0604020202020204" pitchFamily="34" charset="0"/>
                <a:cs typeface="Arial" panose="020B0604020202020204" pitchFamily="34" charset="0"/>
              </a:rPr>
              <a:t>laser</a:t>
            </a:r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000" dirty="0" err="1">
                <a:latin typeface="Arial" panose="020B0604020202020204" pitchFamily="34" charset="0"/>
                <a:cs typeface="Arial" panose="020B0604020202020204" pitchFamily="34" charset="0"/>
              </a:rPr>
              <a:t>etching</a:t>
            </a:r>
            <a:endParaRPr lang="de-DE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2587" y="3892917"/>
            <a:ext cx="3479490" cy="212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976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192</Words>
  <Application>Microsoft Office PowerPoint</Application>
  <PresentationFormat>Breitbild</PresentationFormat>
  <Paragraphs>55</Paragraphs>
  <Slides>16</Slides>
  <Notes>0</Notes>
  <HiddenSlides>1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16</vt:i4>
      </vt:variant>
    </vt:vector>
  </HeadingPairs>
  <TitlesOfParts>
    <vt:vector size="23" baseType="lpstr">
      <vt:lpstr>Arial</vt:lpstr>
      <vt:lpstr>Calibri</vt:lpstr>
      <vt:lpstr>Calibri Light</vt:lpstr>
      <vt:lpstr>CIDFont+F4</vt:lpstr>
      <vt:lpstr>Symbol</vt:lpstr>
      <vt:lpstr>Times New Roman</vt:lpstr>
      <vt:lpstr>Office</vt:lpstr>
      <vt:lpstr>PowerPoint-Präsentation</vt:lpstr>
      <vt:lpstr>Thin-Film-Hydrogen-Sensor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design of electrodes</vt:lpstr>
      <vt:lpstr>PowerPoint-Präsentation</vt:lpstr>
      <vt:lpstr>PowerPoint-Präsentation</vt:lpstr>
      <vt:lpstr>PowerPoint-Präsentation</vt:lpstr>
      <vt:lpstr>Sputtering PdNi alloy</vt:lpstr>
      <vt:lpstr>PowerPoint-Präsentation</vt:lpstr>
      <vt:lpstr>PowerPoint-Präsentation</vt:lpstr>
      <vt:lpstr>PowerPoint-Präsentation</vt:lpstr>
    </vt:vector>
  </TitlesOfParts>
  <Company>Hochschule Wismar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Marion Wienecke</dc:creator>
  <cp:lastModifiedBy>Marion Wienecke</cp:lastModifiedBy>
  <cp:revision>31</cp:revision>
  <dcterms:created xsi:type="dcterms:W3CDTF">2020-04-23T11:35:29Z</dcterms:created>
  <dcterms:modified xsi:type="dcterms:W3CDTF">2023-04-12T06:36:51Z</dcterms:modified>
</cp:coreProperties>
</file>